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9" r:id="rId1"/>
  </p:sldMasterIdLst>
  <p:sldIdLst>
    <p:sldId id="256" r:id="rId2"/>
    <p:sldId id="257" r:id="rId3"/>
    <p:sldId id="258" r:id="rId4"/>
    <p:sldId id="259" r:id="rId5"/>
    <p:sldId id="274" r:id="rId6"/>
    <p:sldId id="280" r:id="rId7"/>
    <p:sldId id="278" r:id="rId8"/>
    <p:sldId id="263" r:id="rId9"/>
    <p:sldId id="275" r:id="rId10"/>
    <p:sldId id="264" r:id="rId11"/>
    <p:sldId id="267" r:id="rId12"/>
    <p:sldId id="277" r:id="rId13"/>
    <p:sldId id="270" r:id="rId14"/>
    <p:sldId id="271" r:id="rId15"/>
    <p:sldId id="268" r:id="rId16"/>
    <p:sldId id="281" r:id="rId17"/>
    <p:sldId id="272" r:id="rId18"/>
    <p:sldId id="276" r:id="rId19"/>
    <p:sldId id="273" r:id="rId20"/>
    <p:sldId id="28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99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715" y="67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545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9148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971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5550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8058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2642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79940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9584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86441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2800" b="1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290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 baseline="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16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94198"/>
            <a:ext cx="9692640" cy="1397124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D08E476B-C4F0-4AC7-A206-0A79027FCDD4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2306347-4B5A-4E79-85ED-C203F03E83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93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1"/>
    <p:sldLayoutId id="2147484021" r:id="rId2"/>
    <p:sldLayoutId id="2147484022" r:id="rId3"/>
    <p:sldLayoutId id="2147484023" r:id="rId4"/>
    <p:sldLayoutId id="2147484024" r:id="rId5"/>
    <p:sldLayoutId id="2147484025" r:id="rId6"/>
    <p:sldLayoutId id="2147484026" r:id="rId7"/>
    <p:sldLayoutId id="2147484027" r:id="rId8"/>
    <p:sldLayoutId id="2147484028" r:id="rId9"/>
    <p:sldLayoutId id="2147484029" r:id="rId10"/>
    <p:sldLayoutId id="21474840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878F5-4605-D743-6801-FD3E7D85FE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528" y="829400"/>
            <a:ext cx="11034944" cy="1727369"/>
          </a:xfrm>
        </p:spPr>
        <p:txBody>
          <a:bodyPr>
            <a:noAutofit/>
          </a:bodyPr>
          <a:lstStyle/>
          <a:p>
            <a:pPr algn="ctr"/>
            <a:r>
              <a:rPr lang="en-US" sz="3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Gastrointestinal Disease Classification through Explainable and Cost-Sensitive Deep Neural Networks with Supervised Contrastive Learning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FA7CAD-46FE-525F-1DB1-1A3D140447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ctr" fontAlgn="base"/>
            <a:r>
              <a:rPr lang="en-US" sz="2800" b="1" dirty="0">
                <a:solidFill>
                  <a:schemeClr val="tx1"/>
                </a:solidFill>
                <a:latin typeface="inherit"/>
              </a:rPr>
              <a:t>P</a:t>
            </a:r>
            <a:r>
              <a:rPr lang="en-US" sz="2800" b="1" i="0" dirty="0">
                <a:solidFill>
                  <a:schemeClr val="tx1"/>
                </a:solidFill>
                <a:effectLst/>
                <a:latin typeface="inherit"/>
              </a:rPr>
              <a:t>aper ID- 307</a:t>
            </a:r>
          </a:p>
          <a:p>
            <a:pPr algn="ctr" fontAlgn="base"/>
            <a:endParaRPr lang="en-US" b="1" i="0" dirty="0">
              <a:solidFill>
                <a:schemeClr val="tx1"/>
              </a:solidFill>
              <a:effectLst/>
              <a:latin typeface="inherit"/>
            </a:endParaRPr>
          </a:p>
          <a:p>
            <a:pPr algn="ctr" fontAlgn="base"/>
            <a:r>
              <a:rPr lang="en-US" b="1" dirty="0">
                <a:solidFill>
                  <a:schemeClr val="tx1"/>
                </a:solidFill>
                <a:latin typeface="inherit"/>
              </a:rPr>
              <a:t>P</a:t>
            </a:r>
            <a:r>
              <a:rPr lang="en-US" b="1" i="0" dirty="0">
                <a:solidFill>
                  <a:schemeClr val="tx1"/>
                </a:solidFill>
                <a:effectLst/>
                <a:latin typeface="inherit"/>
              </a:rPr>
              <a:t>resenter </a:t>
            </a:r>
          </a:p>
          <a:p>
            <a:pPr algn="ctr" fontAlgn="base"/>
            <a:r>
              <a:rPr lang="en-US" sz="2800" b="1" i="0" dirty="0">
                <a:solidFill>
                  <a:schemeClr val="tx1"/>
                </a:solidFill>
                <a:effectLst/>
                <a:latin typeface="inherit"/>
              </a:rPr>
              <a:t>Dibya Nath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9A149-5740-22AA-F149-2455A7DEC6ED}"/>
              </a:ext>
            </a:extLst>
          </p:cNvPr>
          <p:cNvSpPr txBox="1"/>
          <p:nvPr/>
        </p:nvSpPr>
        <p:spPr>
          <a:xfrm>
            <a:off x="674704" y="2654424"/>
            <a:ext cx="10617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Dibya Nath , G. M. </a:t>
            </a:r>
            <a:r>
              <a:rPr lang="en-US" sz="2400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Shahariar</a:t>
            </a:r>
            <a:endParaRPr lang="en-US" sz="24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DA3CC2-181C-CCEE-BF7E-D04E413A760E}"/>
              </a:ext>
            </a:extLst>
          </p:cNvPr>
          <p:cNvSpPr txBox="1"/>
          <p:nvPr/>
        </p:nvSpPr>
        <p:spPr>
          <a:xfrm>
            <a:off x="2450238" y="3255431"/>
            <a:ext cx="687131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200" b="1" i="0" dirty="0" err="1">
                <a:effectLst/>
                <a:latin typeface="Arial" panose="020B0604020202020204"/>
                <a:cs typeface="Arial" panose="020B0604020202020204"/>
              </a:rPr>
              <a:t>Ahsanullah</a:t>
            </a:r>
            <a:r>
              <a:rPr lang="en-US" sz="2200" b="1" i="0" dirty="0">
                <a:effectLst/>
                <a:latin typeface="Arial" panose="020B0604020202020204"/>
                <a:cs typeface="Arial" panose="020B0604020202020204"/>
              </a:rPr>
              <a:t> University of Science and Technology</a:t>
            </a:r>
          </a:p>
        </p:txBody>
      </p:sp>
    </p:spTree>
    <p:extLst>
      <p:ext uri="{BB962C8B-B14F-4D97-AF65-F5344CB8AC3E}">
        <p14:creationId xmlns:p14="http://schemas.microsoft.com/office/powerpoint/2010/main" val="983509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D1AD7-8A07-354E-C38A-690A98634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Methodology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FA00903-25E2-4072-14F5-40BF3AF865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537487"/>
              </p:ext>
            </p:extLst>
          </p:nvPr>
        </p:nvGraphicFramePr>
        <p:xfrm>
          <a:off x="950420" y="1695943"/>
          <a:ext cx="9261677" cy="484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5341372" imgH="2796367" progId="AcroExch.Document.DC">
                  <p:embed/>
                </p:oleObj>
              </mc:Choice>
              <mc:Fallback>
                <p:oleObj name="Acrobat Document" r:id="rId2" imgW="5341372" imgH="2796367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50420" y="1695943"/>
                        <a:ext cx="9261677" cy="484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2086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Methodology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18726-B60E-EB5A-293B-0C39AB5D1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46556"/>
            <a:ext cx="8595360" cy="4351337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</a:pPr>
            <a:r>
              <a:rPr lang="en-US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augmentation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 Implement random cropping, flipping, color dropping, color jittering to enhance the variability in the training dataset</a:t>
            </a:r>
          </a:p>
          <a:p>
            <a:pPr algn="just"/>
            <a:r>
              <a:rPr lang="en-US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 processing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Standardize the dimensions of all the images by resizing them to a resolution of 224 × 224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Contrastive training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Fine-tune a pre-trained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Xception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CNN base encoder with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MaxMargin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contrastive loss, incorporating a projection head to minimize intra-class image distances and maximize inter-class distances.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439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Methodology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18726-B60E-EB5A-293B-0C39AB5D1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Classifier with frozen encoder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Build a frozen  image encoder, a classifier with cross-entropy training and fine-tune (a) without cost-sensitive learning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(b) 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 cost-sensitive learning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 automatic class weight computation using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sklearn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just"/>
            <a:r>
              <a:rPr lang="en-US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Interpretation using XAI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Employ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GradCAM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GradCAM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++, faster version of Score-CAM, and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LayerCAM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to visually depict the classifier's prediction outcomes.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081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492"/>
            <a:ext cx="10515600" cy="993158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Experimental Result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D925030-893C-CB34-79F4-77FFB0FDE3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6674459"/>
              </p:ext>
            </p:extLst>
          </p:nvPr>
        </p:nvGraphicFramePr>
        <p:xfrm>
          <a:off x="986902" y="1365414"/>
          <a:ext cx="10003654" cy="53223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5302">
                  <a:extLst>
                    <a:ext uri="{9D8B030D-6E8A-4147-A177-3AD203B41FA5}">
                      <a16:colId xmlns:a16="http://schemas.microsoft.com/office/drawing/2014/main" val="4176859152"/>
                    </a:ext>
                  </a:extLst>
                </a:gridCol>
                <a:gridCol w="2726734">
                  <a:extLst>
                    <a:ext uri="{9D8B030D-6E8A-4147-A177-3AD203B41FA5}">
                      <a16:colId xmlns:a16="http://schemas.microsoft.com/office/drawing/2014/main" val="2373557835"/>
                    </a:ext>
                  </a:extLst>
                </a:gridCol>
                <a:gridCol w="1392914">
                  <a:extLst>
                    <a:ext uri="{9D8B030D-6E8A-4147-A177-3AD203B41FA5}">
                      <a16:colId xmlns:a16="http://schemas.microsoft.com/office/drawing/2014/main" val="2600924070"/>
                    </a:ext>
                  </a:extLst>
                </a:gridCol>
                <a:gridCol w="1629287">
                  <a:extLst>
                    <a:ext uri="{9D8B030D-6E8A-4147-A177-3AD203B41FA5}">
                      <a16:colId xmlns:a16="http://schemas.microsoft.com/office/drawing/2014/main" val="1415946625"/>
                    </a:ext>
                  </a:extLst>
                </a:gridCol>
                <a:gridCol w="2179417">
                  <a:extLst>
                    <a:ext uri="{9D8B030D-6E8A-4147-A177-3AD203B41FA5}">
                      <a16:colId xmlns:a16="http://schemas.microsoft.com/office/drawing/2014/main" val="1339824579"/>
                    </a:ext>
                  </a:extLst>
                </a:gridCol>
              </a:tblGrid>
              <a:tr h="381630">
                <a:tc>
                  <a:txBody>
                    <a:bodyPr/>
                    <a:lstStyle/>
                    <a:p>
                      <a:r>
                        <a:rPr lang="en-US" sz="1400" b="1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Training Objective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MaxMargin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Weighted avg 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333394"/>
                  </a:ext>
                </a:extLst>
              </a:tr>
              <a:tr h="267432">
                <a:tc rowSpan="11"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Constrastive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EfficientNetB0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63.61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671024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EfficientNetB1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54.899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372896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EfficientNetB2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60.196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173121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EfficientNetV2B0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71.96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0.0335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345368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EfficientNetV2B1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69.432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568271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EfficientNetV2B2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421039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ResNet50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79.18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480914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DenseNet121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79.6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026622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DenseNet169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82.46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973386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Inception V3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76.27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47126"/>
                  </a:ext>
                </a:extLst>
              </a:tr>
              <a:tr h="267432">
                <a:tc v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Xception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83.544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450723"/>
                  </a:ext>
                </a:extLst>
              </a:tr>
              <a:tr h="45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Constrastive</a:t>
                      </a:r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Learning + Cost-Sensitive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Xception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88.74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578393"/>
                  </a:ext>
                </a:extLst>
              </a:tr>
              <a:tr h="534864">
                <a:tc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ResNet50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EfficientNetB7 [6]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88.18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039358"/>
                  </a:ext>
                </a:extLst>
              </a:tr>
              <a:tr h="534864">
                <a:tc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EfficientNet</a:t>
                      </a:r>
                    </a:p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(teacher student framework) [7]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672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185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5283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Experimental Results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8CF61A-2FA4-6535-9B2E-51491CBD99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5560483"/>
              </p:ext>
            </p:extLst>
          </p:nvPr>
        </p:nvGraphicFramePr>
        <p:xfrm>
          <a:off x="838202" y="618250"/>
          <a:ext cx="10392050" cy="6172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1946">
                  <a:extLst>
                    <a:ext uri="{9D8B030D-6E8A-4147-A177-3AD203B41FA5}">
                      <a16:colId xmlns:a16="http://schemas.microsoft.com/office/drawing/2014/main" val="2980728769"/>
                    </a:ext>
                  </a:extLst>
                </a:gridCol>
                <a:gridCol w="1313895">
                  <a:extLst>
                    <a:ext uri="{9D8B030D-6E8A-4147-A177-3AD203B41FA5}">
                      <a16:colId xmlns:a16="http://schemas.microsoft.com/office/drawing/2014/main" val="1603428717"/>
                    </a:ext>
                  </a:extLst>
                </a:gridCol>
                <a:gridCol w="1349406">
                  <a:extLst>
                    <a:ext uri="{9D8B030D-6E8A-4147-A177-3AD203B41FA5}">
                      <a16:colId xmlns:a16="http://schemas.microsoft.com/office/drawing/2014/main" val="3606995392"/>
                    </a:ext>
                  </a:extLst>
                </a:gridCol>
                <a:gridCol w="1269506">
                  <a:extLst>
                    <a:ext uri="{9D8B030D-6E8A-4147-A177-3AD203B41FA5}">
                      <a16:colId xmlns:a16="http://schemas.microsoft.com/office/drawing/2014/main" val="1635029423"/>
                    </a:ext>
                  </a:extLst>
                </a:gridCol>
                <a:gridCol w="1358284">
                  <a:extLst>
                    <a:ext uri="{9D8B030D-6E8A-4147-A177-3AD203B41FA5}">
                      <a16:colId xmlns:a16="http://schemas.microsoft.com/office/drawing/2014/main" val="1124466642"/>
                    </a:ext>
                  </a:extLst>
                </a:gridCol>
                <a:gridCol w="1287262">
                  <a:extLst>
                    <a:ext uri="{9D8B030D-6E8A-4147-A177-3AD203B41FA5}">
                      <a16:colId xmlns:a16="http://schemas.microsoft.com/office/drawing/2014/main" val="4168556480"/>
                    </a:ext>
                  </a:extLst>
                </a:gridCol>
                <a:gridCol w="1251751">
                  <a:extLst>
                    <a:ext uri="{9D8B030D-6E8A-4147-A177-3AD203B41FA5}">
                      <a16:colId xmlns:a16="http://schemas.microsoft.com/office/drawing/2014/main" val="2855544372"/>
                    </a:ext>
                  </a:extLst>
                </a:gridCol>
              </a:tblGrid>
              <a:tr h="205137">
                <a:tc>
                  <a:txBody>
                    <a:bodyPr/>
                    <a:lstStyle/>
                    <a:p>
                      <a:endParaRPr lang="en-US" sz="900" b="1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Without Cost-Sensitive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With Cost-Sensitive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5503849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198266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cecum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150399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ileum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584206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retroflex rectum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3637541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hemorrhoids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1112527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polyps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674669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ulcerative colitis grade_0_1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82923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ulcerative colitis grade_1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8595827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ulcerative colitis grade_1_2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0293023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ulcerative colitis grade_2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0878973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ulcerative colitis grade_2_3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703473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ulcerative colitis grade_3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143022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bbps_0_1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5770456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bbps_2_3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885489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impacted_stool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123447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dyed_lifted_polyps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657907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dyed_resection_margins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177769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pylorus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119684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retroflex_stomach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852220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z_line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417792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barretts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0969334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barretts_short_segment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642506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esophagitis_a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421558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esophagitis_b_d</a:t>
                      </a:r>
                      <a:endParaRPr lang="en-US" sz="9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480925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00192"/>
                  </a:ext>
                </a:extLst>
              </a:tr>
              <a:tr h="205137"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Weighted avg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721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9315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Results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F5F8758-2E8E-3394-19D0-53A414256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9709" y="5560707"/>
            <a:ext cx="9241653" cy="813462"/>
          </a:xfrm>
        </p:spPr>
        <p:txBody>
          <a:bodyPr>
            <a:noAutofit/>
          </a:bodyPr>
          <a:lstStyle/>
          <a:p>
            <a:pPr marL="342900" indent="-342900" algn="ctr">
              <a:buSzPct val="100000"/>
              <a:buFont typeface="+mj-lt"/>
              <a:buAutoNum type="alphaLcParenR"/>
            </a:pP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Two sample outputs of correctly classified instances by </a:t>
            </a:r>
            <a:r>
              <a:rPr lang="en-US" b="0" dirty="0" err="1">
                <a:latin typeface="Arial" panose="020B0604020202020204" pitchFamily="34" charset="0"/>
                <a:cs typeface="Arial" panose="020B0604020202020204" pitchFamily="34" charset="0"/>
              </a:rPr>
              <a:t>Xception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with cost-sensitive learning using XAI techniques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50BA9B-7632-EE60-D797-A9FCD753DB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329" y="1892979"/>
            <a:ext cx="9096050" cy="3620053"/>
          </a:xfrm>
        </p:spPr>
      </p:pic>
    </p:spTree>
    <p:extLst>
      <p:ext uri="{BB962C8B-B14F-4D97-AF65-F5344CB8AC3E}">
        <p14:creationId xmlns:p14="http://schemas.microsoft.com/office/powerpoint/2010/main" val="1146131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Results (Cont.)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44B1F05-D62C-068C-299F-A967505A93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25118" y="5640603"/>
            <a:ext cx="9259410" cy="823912"/>
          </a:xfrm>
        </p:spPr>
        <p:txBody>
          <a:bodyPr>
            <a:noAutofit/>
          </a:bodyPr>
          <a:lstStyle/>
          <a:p>
            <a:pPr marL="342900" indent="-342900" algn="ctr">
              <a:buSzPct val="100000"/>
              <a:buFont typeface="+mj-lt"/>
              <a:buAutoNum type="alphaLcParenR" startAt="2"/>
            </a:pP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Two sample outputs of misclassified instances by </a:t>
            </a:r>
            <a:r>
              <a:rPr lang="en-US" b="0" dirty="0" err="1">
                <a:latin typeface="Arial" panose="020B0604020202020204" pitchFamily="34" charset="0"/>
                <a:cs typeface="Arial" panose="020B0604020202020204" pitchFamily="34" charset="0"/>
              </a:rPr>
              <a:t>Xception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with cost-sensitive learning using XAI techniques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E224ED-700D-E763-5352-9F0AC29ABB7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832" y="1857496"/>
            <a:ext cx="9090165" cy="3663597"/>
          </a:xfrm>
        </p:spPr>
      </p:pic>
    </p:spTree>
    <p:extLst>
      <p:ext uri="{BB962C8B-B14F-4D97-AF65-F5344CB8AC3E}">
        <p14:creationId xmlns:p14="http://schemas.microsoft.com/office/powerpoint/2010/main" val="29739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18726-B60E-EB5A-293B-0C39AB5D1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study aimed to- 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Classify gastrointestinal diseases using pre-trained CNN models, enhancing accuracy with supervised contrastive then cost-sensitive learning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 XAI techniques to shed light on the CNN models' decision-making processes</a:t>
            </a:r>
          </a:p>
        </p:txBody>
      </p:sp>
    </p:spTree>
    <p:extLst>
      <p:ext uri="{BB962C8B-B14F-4D97-AF65-F5344CB8AC3E}">
        <p14:creationId xmlns:p14="http://schemas.microsoft.com/office/powerpoint/2010/main" val="997238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Future Research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18726-B60E-EB5A-293B-0C39AB5D1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ts val="2000"/>
              <a:buNone/>
            </a:pPr>
            <a:r>
              <a:rPr lang="en-US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Future research directions encompass-</a:t>
            </a:r>
          </a:p>
          <a:p>
            <a:pPr algn="just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ulti-modal integration</a:t>
            </a:r>
          </a:p>
          <a:p>
            <a:pPr algn="just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ransferability to diverse disease domains</a:t>
            </a:r>
          </a:p>
          <a:p>
            <a:pPr algn="just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ncremental learning</a:t>
            </a:r>
          </a:p>
          <a:p>
            <a:pPr algn="just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nsemble methods</a:t>
            </a:r>
          </a:p>
          <a:p>
            <a:pPr algn="just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isease tracking for personalized treatment planning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69089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18726-B60E-EB5A-293B-0C39AB5D1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85608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Jha, D., Ali, S., Tomar, N.K., Johansen, H.D., Johansen, D.,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Rittscher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J.,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Riegler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M.A., Halvorsen, P.: Real-time polyp detection, localization and segmentation in colonoscopy using deep learning.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Ieee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Access 9, 40496–40510 (2021)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Khan, M.A., Nasir, I.M., Sharif, M.,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Alhaisoni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M.,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Kadry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S., Bukhari, S.A.C., Nam, Y.: A blockchain based framework for stomach abnormalities recognition. Computers, Materials &amp; Continua 67(1), 141–158 (2021)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[3]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Sun, M., Liang, K., Zhang, W., Chang, Q., Zhou, X.: Non-local attention and densely-connected convolutional neural networks for malignancy suspiciousness classification of gastric ulcer. IEEE Access 8, 15812–15822 (2020)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[4]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Shin, Y., Qadir, H.A.,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Aabakken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L.,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Bergsland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J., Balasingham, I.: Automatic colon polyp detection using region based deep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cnn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 post learning approaches. IEEE Access 6, 40950–40962 (2018)</a:t>
            </a:r>
          </a:p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[5]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Ribeiro, J., N ́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obrega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S., Cunha, A.: Polyps detection in colonoscopies. Procedia Computer Science 196, 477–484 (2022)</a:t>
            </a: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89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9663F-308C-A1F6-F471-C6FCBDD92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BFD904-C442-668D-475B-BC45FBC9D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262" y="1748900"/>
            <a:ext cx="10066537" cy="469439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Related Work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Questions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Outcomes and Impacts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A7BAEF-5E17-9606-041D-A4C93C718A87}"/>
              </a:ext>
            </a:extLst>
          </p:cNvPr>
          <p:cNvSpPr txBox="1"/>
          <p:nvPr/>
        </p:nvSpPr>
        <p:spPr>
          <a:xfrm>
            <a:off x="6096000" y="1745805"/>
            <a:ext cx="6103398" cy="2375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494BA"/>
              </a:buClr>
              <a:buSzPct val="80000"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Methodology</a:t>
            </a: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494BA"/>
              </a:buClr>
              <a:buSzPct val="80000"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Experimental/Simulation Result </a:t>
            </a: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494BA"/>
              </a:buClr>
              <a:buSzPct val="80000"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Conclusion</a:t>
            </a: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494BA"/>
              </a:buClr>
              <a:buSzPct val="80000"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Future Research</a:t>
            </a:r>
          </a:p>
          <a:p>
            <a:pPr marL="182880" marR="0" lvl="0" indent="-18288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3494BA"/>
              </a:buClr>
              <a:buSzPct val="80000"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241261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DBA3-25AF-63EA-D184-2B3B6BA85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18726-B60E-EB5A-293B-0C39AB5D1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85608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[6] Gupta, D., Anand, G., 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Kirar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P., </a:t>
            </a:r>
            <a:r>
              <a:rPr lang="en-US" sz="18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Meel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P.: Classification of endoscopic images and identification of gastrointestinal diseases. In: 2022 International Conference on Machine Learning, Big Data, Cloud and Parallel Computing (COM-IT-CON). vol. 1, pp. 231–235 (2022)</a:t>
            </a:r>
            <a:endParaRPr lang="en-US" sz="180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[7]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Gjestang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H.L., Hicks, S.A.,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Thambawita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V., Halvorsen, P., </a:t>
            </a:r>
            <a:r>
              <a:rPr lang="en-US" sz="18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Riegler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M.A.: A self-learning teacher-student framework for gastrointestinal image classification. In: 2021 IEEE 34th International Symposium on Computer-Based Medical Systems (CBMS). pp. 539–544 (2021)</a:t>
            </a:r>
          </a:p>
        </p:txBody>
      </p:sp>
    </p:spTree>
    <p:extLst>
      <p:ext uri="{BB962C8B-B14F-4D97-AF65-F5344CB8AC3E}">
        <p14:creationId xmlns:p14="http://schemas.microsoft.com/office/powerpoint/2010/main" val="2920989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89803-683C-CC07-EB76-A7308C946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25D8-EB5B-1410-B614-E605152DE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Gastrointestinal diseases have a significant impact on health and well-being globally.</a:t>
            </a:r>
          </a:p>
          <a:p>
            <a:pPr algn="just"/>
            <a:r>
              <a:rPr lang="en-US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Traditional diagnostic procedures like endoscopy and colonoscopy have limitations in detecting anomalies accurately.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roposed an approach involving an CNN architecture to aid gastrointestinal disease classification to help overcome the limitations.</a:t>
            </a:r>
          </a:p>
        </p:txBody>
      </p:sp>
    </p:spTree>
    <p:extLst>
      <p:ext uri="{BB962C8B-B14F-4D97-AF65-F5344CB8AC3E}">
        <p14:creationId xmlns:p14="http://schemas.microsoft.com/office/powerpoint/2010/main" val="2216024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C125D-F529-4BB8-8F7F-689E380BF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38442-2B79-9F0B-0E96-D9A26B1F4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Assist decision-making medical personnel to provide right diagnosis in significantly less amount of time.</a:t>
            </a:r>
            <a:endParaRPr lang="en-US" sz="2000" b="0" i="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Present an optimal pre-trained CNNs architecture to enhance detection and classification accuracy of gastrointestinal diseases.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Incorporate explainable AI techniques to improve interpretability to gain insights into disease classification decisions.</a:t>
            </a:r>
            <a:endParaRPr lang="en-US" sz="2000" b="0" i="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242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D1AD7-8A07-354E-C38A-690A98634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19ED0-9568-35D8-EFA9-0AA8E8655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Jha et al. [1] evaluated several state-of-the-art methods on </a:t>
            </a:r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Kvasir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-SEG dataset for the polyp detection and localization. Their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etrospective design lacked real-world validation through clinical studies. Resized images also might compromise algorithm performance due to possible information loss.</a:t>
            </a:r>
          </a:p>
          <a:p>
            <a:pPr algn="just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Khan et al. [2] fine-tuned Inception-v3, DenseNet201 and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AlexNet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and transformed them into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SecureCNN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models for feature extraction from the images and feature optimization of the network for detection . Their chosen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hree classes of the dataset are ulcer, bleeding, and healthy which indicates the distinct lack of varied types. 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835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D1AD7-8A07-354E-C38A-690A98634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19ED0-9568-35D8-EFA9-0AA8E8655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Shin et al. [4] employed polyp-frame datasets </a:t>
            </a:r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two colonoscopy video databases to apply a region-based CNN </a:t>
            </a:r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model,with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purpose of identifying polyps automatically in colonoscopy images and videos. </a:t>
            </a:r>
          </a:p>
          <a:p>
            <a:pPr algn="just"/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Ribeiro et al. [5] pursued a binary classification task employing various CNNs and employing a transfer learning approach, they evaluated different CNN architectures for polyps detection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wherein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ResNet-152 showcased exceptional performance. However, both ResNet-50 and ResNet-152 occasionally misidentified normal intestinal structures as polyps due to their distinctive volumes. </a:t>
            </a:r>
          </a:p>
        </p:txBody>
      </p:sp>
    </p:spTree>
    <p:extLst>
      <p:ext uri="{BB962C8B-B14F-4D97-AF65-F5344CB8AC3E}">
        <p14:creationId xmlns:p14="http://schemas.microsoft.com/office/powerpoint/2010/main" val="174077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D1AD7-8A07-354E-C38A-690A98634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19ED0-9568-35D8-EFA9-0AA8E8655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can the integration of pre-trained CNN architectures enhance the diagnostic accuracy of gastrointestinal diseases?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can the transparency of disease detection  processes using machine learning be enhanced to enable informed medical assessments?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115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D1AD7-8A07-354E-C38A-690A98634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19ED0-9568-35D8-EFA9-0AA8E8655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Classify gastrointestinal diseases to increase detection accuracy and decrease decision-making time.</a:t>
            </a:r>
            <a:endParaRPr lang="en-US" sz="2000" b="0" i="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Demonstrate the performance of different pre-trained CNN models.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Incorporate XAI to ensure transparency and interpretability, fostering informed medical </a:t>
            </a:r>
            <a:r>
              <a:rPr lang="en-US" sz="20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assessment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5961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D1AD7-8A07-354E-C38A-690A98634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Outcomes and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19ED0-9568-35D8-EFA9-0AA8E8655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Outcome: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 accuracy and transparency in disease detection</a:t>
            </a:r>
          </a:p>
          <a:p>
            <a:pPr marL="0" indent="0" algn="just">
              <a:buNone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Impact: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Enabling healthcare personnel to gain deeper insights into diagnostic outcomes.</a:t>
            </a:r>
          </a:p>
        </p:txBody>
      </p:sp>
    </p:spTree>
    <p:extLst>
      <p:ext uri="{BB962C8B-B14F-4D97-AF65-F5344CB8AC3E}">
        <p14:creationId xmlns:p14="http://schemas.microsoft.com/office/powerpoint/2010/main" val="336462016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7B713C7F-58B7-4AE9-B361-B13EB9EC4C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1879</TotalTime>
  <Words>1370</Words>
  <Application>Microsoft Office PowerPoint</Application>
  <PresentationFormat>Widescreen</PresentationFormat>
  <Paragraphs>327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Century Schoolbook</vt:lpstr>
      <vt:lpstr>inherit</vt:lpstr>
      <vt:lpstr>Wingdings</vt:lpstr>
      <vt:lpstr>Wingdings 2</vt:lpstr>
      <vt:lpstr>View</vt:lpstr>
      <vt:lpstr>Acrobat Document</vt:lpstr>
      <vt:lpstr>Gastrointestinal Disease Classification through Explainable and Cost-Sensitive Deep Neural Networks with Supervised Contrastive Learning</vt:lpstr>
      <vt:lpstr>Content</vt:lpstr>
      <vt:lpstr>Introduction</vt:lpstr>
      <vt:lpstr>Problem Statement</vt:lpstr>
      <vt:lpstr>Related Work</vt:lpstr>
      <vt:lpstr>Related Work</vt:lpstr>
      <vt:lpstr>Research Questions</vt:lpstr>
      <vt:lpstr>Objectives</vt:lpstr>
      <vt:lpstr>Outcomes and Impacts</vt:lpstr>
      <vt:lpstr>Methodology </vt:lpstr>
      <vt:lpstr>Methodology (Cont.)</vt:lpstr>
      <vt:lpstr>Methodology (Cont.)</vt:lpstr>
      <vt:lpstr>Experimental Result</vt:lpstr>
      <vt:lpstr>Experimental Results</vt:lpstr>
      <vt:lpstr>Simulation Results</vt:lpstr>
      <vt:lpstr>Simulation Results (Cont.)</vt:lpstr>
      <vt:lpstr>Conclusion</vt:lpstr>
      <vt:lpstr>Future Research Direction</vt:lpstr>
      <vt:lpstr>Reference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debasree dibba</dc:creator>
  <cp:lastModifiedBy>debasree dibba</cp:lastModifiedBy>
  <cp:revision>15</cp:revision>
  <dcterms:created xsi:type="dcterms:W3CDTF">2023-07-12T18:11:20Z</dcterms:created>
  <dcterms:modified xsi:type="dcterms:W3CDTF">2023-09-07T19:18:43Z</dcterms:modified>
</cp:coreProperties>
</file>

<file path=docProps/thumbnail.jpeg>
</file>